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9" d="100"/>
          <a:sy n="119" d="100"/>
        </p:scale>
        <p:origin x="-6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425C8FC3-F005-45B4-A2FD-2A205421EF12}" type="datetimeFigureOut">
              <a:rPr lang="en-US" smtClean="0"/>
              <a:t>9/21/2017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CFF1590B-9838-4CC9-A032-393027BC9139}" type="slidenum">
              <a:rPr lang="en-US" smtClean="0"/>
              <a:t>‹#›</a:t>
            </a:fld>
            <a:endParaRPr lang="en-US"/>
          </a:p>
        </p:txBody>
      </p:sp>
    </p:spTree>
    <p:extLst>
      <p:ext uri="{BB962C8B-B14F-4D97-AF65-F5344CB8AC3E}">
        <p14:creationId xmlns:p14="http://schemas.microsoft.com/office/powerpoint/2010/main" val="698155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F1590B-9838-4CC9-A032-393027BC9139}" type="slidenum">
              <a:rPr lang="en-US" smtClean="0"/>
              <a:t>2</a:t>
            </a:fld>
            <a:endParaRPr lang="en-US"/>
          </a:p>
        </p:txBody>
      </p:sp>
    </p:spTree>
    <p:extLst>
      <p:ext uri="{BB962C8B-B14F-4D97-AF65-F5344CB8AC3E}">
        <p14:creationId xmlns:p14="http://schemas.microsoft.com/office/powerpoint/2010/main" val="3457050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10654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709239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266729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1327646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283132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92283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71493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372381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592530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5654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AA908-514E-443C-BB9A-B29BF1F22E32}"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402A8-65E6-4DDA-ABD1-1A973A0DD842}" type="slidenum">
              <a:rPr lang="en-US" smtClean="0"/>
              <a:t>‹#›</a:t>
            </a:fld>
            <a:endParaRPr lang="en-US" dirty="0"/>
          </a:p>
        </p:txBody>
      </p:sp>
    </p:spTree>
    <p:extLst>
      <p:ext uri="{BB962C8B-B14F-4D97-AF65-F5344CB8AC3E}">
        <p14:creationId xmlns:p14="http://schemas.microsoft.com/office/powerpoint/2010/main" val="3162687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AA908-514E-443C-BB9A-B29BF1F22E32}" type="datetimeFigureOut">
              <a:rPr lang="en-US" smtClean="0"/>
              <a:t>9/21/2017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402A8-65E6-4DDA-ABD1-1A973A0DD842}" type="slidenum">
              <a:rPr lang="en-US" smtClean="0"/>
              <a:t>‹#›</a:t>
            </a:fld>
            <a:endParaRPr lang="en-US" dirty="0"/>
          </a:p>
        </p:txBody>
      </p:sp>
    </p:spTree>
    <p:extLst>
      <p:ext uri="{BB962C8B-B14F-4D97-AF65-F5344CB8AC3E}">
        <p14:creationId xmlns:p14="http://schemas.microsoft.com/office/powerpoint/2010/main" val="2554906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orldofasphalt.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pwa.net/pwx"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irmi.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67756525"/>
              </p:ext>
            </p:extLst>
          </p:nvPr>
        </p:nvGraphicFramePr>
        <p:xfrm>
          <a:off x="76200" y="152399"/>
          <a:ext cx="8991600" cy="6338883"/>
        </p:xfrm>
        <a:graphic>
          <a:graphicData uri="http://schemas.openxmlformats.org/drawingml/2006/table">
            <a:tbl>
              <a:tblPr firstRow="1" firstCol="1" bandRow="1"/>
              <a:tblGrid>
                <a:gridCol w="1453919"/>
                <a:gridCol w="984481"/>
                <a:gridCol w="609600"/>
                <a:gridCol w="1524000"/>
                <a:gridCol w="762000"/>
                <a:gridCol w="3657600"/>
              </a:tblGrid>
              <a:tr h="318771">
                <a:tc gridSpan="4">
                  <a:txBody>
                    <a:bodyPr/>
                    <a:lstStyle/>
                    <a:p>
                      <a:pPr marL="0" marR="0" algn="ctr">
                        <a:spcBef>
                          <a:spcPts val="0"/>
                        </a:spcBef>
                        <a:spcAft>
                          <a:spcPts val="0"/>
                        </a:spcAft>
                      </a:pPr>
                      <a:r>
                        <a:rPr lang="en-US" sz="1050" b="1" dirty="0" smtClean="0">
                          <a:effectLst/>
                          <a:latin typeface="Tahoma"/>
                          <a:ea typeface="Times New Roman"/>
                          <a:cs typeface="Times New Roman"/>
                        </a:rPr>
                        <a:t>2018 </a:t>
                      </a:r>
                      <a:r>
                        <a:rPr lang="en-US" sz="1050" b="1" dirty="0" smtClean="0">
                          <a:effectLst/>
                          <a:latin typeface="Tahoma"/>
                          <a:ea typeface="Times New Roman"/>
                          <a:cs typeface="Times New Roman"/>
                        </a:rPr>
                        <a:t>Dates for </a:t>
                      </a:r>
                      <a:r>
                        <a:rPr lang="en-US" sz="1050" b="1" dirty="0">
                          <a:effectLst/>
                          <a:latin typeface="Tahoma"/>
                          <a:ea typeface="Times New Roman"/>
                          <a:cs typeface="Times New Roman"/>
                        </a:rPr>
                        <a:t>Trade Show </a:t>
                      </a:r>
                      <a:r>
                        <a:rPr lang="en-US" sz="1050" b="1" dirty="0" smtClean="0">
                          <a:effectLst/>
                          <a:latin typeface="Tahoma"/>
                          <a:ea typeface="Times New Roman"/>
                          <a:cs typeface="Times New Roman"/>
                        </a:rPr>
                        <a:t>Planning </a:t>
                      </a:r>
                      <a:r>
                        <a:rPr lang="en-US" sz="1050" b="1" dirty="0">
                          <a:effectLst/>
                          <a:latin typeface="Tahoma"/>
                          <a:ea typeface="Times New Roman"/>
                          <a:cs typeface="Times New Roman"/>
                        </a:rPr>
                        <a:t>in Construction Industry</a:t>
                      </a:r>
                      <a:endParaRPr lang="en-US" sz="1050" dirty="0">
                        <a:effectLst/>
                        <a:latin typeface="Calibri"/>
                        <a:ea typeface="Calibri"/>
                        <a:cs typeface="Times New Roman"/>
                      </a:endParaRPr>
                    </a:p>
                    <a:p>
                      <a:pPr marL="0" marR="0">
                        <a:spcBef>
                          <a:spcPts val="0"/>
                        </a:spcBef>
                        <a:spcAft>
                          <a:spcPts val="0"/>
                        </a:spcAft>
                      </a:pPr>
                      <a:r>
                        <a:rPr lang="en-US" sz="1050" dirty="0">
                          <a:effectLst/>
                          <a:latin typeface="Tahoma"/>
                          <a:ea typeface="Times New Roman"/>
                          <a:cs typeface="Times New Roman"/>
                        </a:rPr>
                        <a:t> </a:t>
                      </a:r>
                      <a:endParaRPr lang="en-US" sz="1050" dirty="0">
                        <a:effectLst/>
                        <a:latin typeface="Calibri"/>
                        <a:ea typeface="Calibri"/>
                        <a:cs typeface="Times New Roman"/>
                      </a:endParaRPr>
                    </a:p>
                  </a:txBody>
                  <a:tcPr marL="31513" marR="315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spcBef>
                          <a:spcPts val="0"/>
                        </a:spcBef>
                        <a:spcAft>
                          <a:spcPts val="0"/>
                        </a:spcAft>
                      </a:pPr>
                      <a:r>
                        <a:rPr lang="en-US" sz="1000" dirty="0">
                          <a:effectLst/>
                          <a:latin typeface="Tahoma"/>
                          <a:ea typeface="Times New Roman"/>
                          <a:cs typeface="Times New Roman"/>
                        </a:rPr>
                        <a:t> </a:t>
                      </a:r>
                      <a:endParaRPr lang="en-US" sz="1000" dirty="0">
                        <a:effectLst/>
                        <a:latin typeface="Calibri"/>
                        <a:ea typeface="Calibri"/>
                        <a:cs typeface="Times New Roman"/>
                      </a:endParaRPr>
                    </a:p>
                    <a:p>
                      <a:pPr marL="0" marR="0" algn="ctr">
                        <a:spcBef>
                          <a:spcPts val="0"/>
                        </a:spcBef>
                        <a:spcAft>
                          <a:spcPts val="0"/>
                        </a:spcAft>
                      </a:pPr>
                      <a:r>
                        <a:rPr lang="en-US" sz="1000" dirty="0">
                          <a:effectLst/>
                          <a:latin typeface="Tahoma"/>
                          <a:ea typeface="Times New Roman"/>
                          <a:cs typeface="Times New Roman"/>
                        </a:rPr>
                        <a:t> </a:t>
                      </a:r>
                      <a:r>
                        <a:rPr lang="en-US" sz="1000" b="1" dirty="0" smtClean="0">
                          <a:effectLst/>
                          <a:latin typeface="Tahoma"/>
                          <a:ea typeface="Times New Roman"/>
                          <a:cs typeface="Times New Roman"/>
                        </a:rPr>
                        <a:t>Construction Business Owner Bonus Distribution</a:t>
                      </a:r>
                      <a:endParaRPr lang="en-US" sz="1000" b="1"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marR="0">
                        <a:spcBef>
                          <a:spcPts val="0"/>
                        </a:spcBef>
                        <a:spcAft>
                          <a:spcPts val="0"/>
                        </a:spcAft>
                      </a:pPr>
                      <a:endParaRPr lang="en-US" sz="100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000">
                <a:tc>
                  <a:txBody>
                    <a:bodyPr/>
                    <a:lstStyle/>
                    <a:p>
                      <a:pPr marL="0" marR="0" algn="ctr">
                        <a:spcBef>
                          <a:spcPts val="0"/>
                        </a:spcBef>
                        <a:spcAft>
                          <a:spcPts val="0"/>
                        </a:spcAft>
                      </a:pPr>
                      <a:r>
                        <a:rPr lang="en-US" sz="1050" b="1" dirty="0">
                          <a:effectLst/>
                          <a:latin typeface="Tahoma"/>
                          <a:ea typeface="Times New Roman"/>
                          <a:cs typeface="Times New Roman"/>
                        </a:rPr>
                        <a:t>Show</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Calibri"/>
                          <a:cs typeface="Times New Roman"/>
                        </a:rPr>
                        <a:t>Venue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Calibri"/>
                          <a:cs typeface="Times New Roman"/>
                        </a:rPr>
                        <a:t>Date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Times New Roman"/>
                          <a:cs typeface="Calibri"/>
                        </a:rPr>
                        <a:t>Website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00" b="1" dirty="0" smtClean="0">
                          <a:effectLst/>
                          <a:latin typeface="Tahoma"/>
                          <a:ea typeface="Times New Roman"/>
                          <a:cs typeface="Times New Roman"/>
                        </a:rPr>
                        <a:t>Attendees</a:t>
                      </a:r>
                      <a:endParaRPr lang="en-US" sz="100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a:effectLst/>
                          <a:latin typeface="Tahoma"/>
                          <a:ea typeface="Times New Roman"/>
                          <a:cs typeface="Times New Roman"/>
                        </a:rPr>
                        <a:t>Comments</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1889761">
                <a:tc>
                  <a:txBody>
                    <a:bodyPr/>
                    <a:lstStyle/>
                    <a:p>
                      <a:pPr marL="0" marR="0">
                        <a:spcBef>
                          <a:spcPts val="0"/>
                        </a:spcBef>
                        <a:spcAft>
                          <a:spcPts val="0"/>
                        </a:spcAft>
                      </a:pPr>
                      <a:r>
                        <a:rPr lang="en-US" sz="1000" dirty="0">
                          <a:effectLst/>
                          <a:latin typeface="Tahoma"/>
                          <a:ea typeface="Times New Roman"/>
                          <a:cs typeface="Times New Roman"/>
                        </a:rPr>
                        <a:t>World of </a:t>
                      </a:r>
                      <a:r>
                        <a:rPr lang="en-US" sz="1000" dirty="0" smtClean="0">
                          <a:effectLst/>
                          <a:latin typeface="Tahoma"/>
                          <a:ea typeface="Times New Roman"/>
                          <a:cs typeface="Times New Roman"/>
                        </a:rPr>
                        <a:t>Concrete (WOC)</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Las Vegas, NV</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Jan </a:t>
                      </a:r>
                      <a:r>
                        <a:rPr lang="en-US" sz="1000" dirty="0" smtClean="0">
                          <a:effectLst/>
                          <a:latin typeface="Calibri"/>
                          <a:ea typeface="Calibri"/>
                          <a:cs typeface="Times New Roman"/>
                        </a:rPr>
                        <a:t>23-26</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u="none" dirty="0" smtClean="0">
                          <a:solidFill>
                            <a:srgbClr val="0000FF"/>
                          </a:solidFill>
                          <a:effectLst/>
                          <a:latin typeface="Calibri"/>
                          <a:ea typeface="Times New Roman"/>
                          <a:cs typeface="Calibri"/>
                        </a:rPr>
                        <a:t> </a:t>
                      </a:r>
                      <a:r>
                        <a:rPr lang="en-US" sz="1000" u="sng" dirty="0" smtClean="0">
                          <a:solidFill>
                            <a:srgbClr val="0000FF"/>
                          </a:solidFill>
                          <a:effectLst/>
                          <a:latin typeface="Calibri"/>
                          <a:ea typeface="Times New Roman"/>
                          <a:cs typeface="Calibri"/>
                        </a:rPr>
                        <a:t>http</a:t>
                      </a:r>
                      <a:r>
                        <a:rPr lang="en-US" sz="1000" u="sng" dirty="0">
                          <a:solidFill>
                            <a:srgbClr val="0000FF"/>
                          </a:solidFill>
                          <a:effectLst/>
                          <a:latin typeface="Calibri"/>
                          <a:ea typeface="Times New Roman"/>
                          <a:cs typeface="Calibri"/>
                        </a:rPr>
                        <a:t>://</a:t>
                      </a:r>
                      <a:r>
                        <a:rPr lang="en-US" sz="1000" u="sng" dirty="0" smtClean="0">
                          <a:solidFill>
                            <a:srgbClr val="0000FF"/>
                          </a:solidFill>
                          <a:effectLst/>
                          <a:latin typeface="Calibri"/>
                          <a:ea typeface="Times New Roman"/>
                          <a:cs typeface="Calibri"/>
                        </a:rPr>
                        <a:t>www.worldofconcrete.com/</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000" b="0" dirty="0" smtClean="0">
                          <a:effectLst/>
                          <a:latin typeface="Tahoma"/>
                          <a:ea typeface="Times New Roman"/>
                          <a:cs typeface="Times New Roman"/>
                        </a:rPr>
                        <a:t>55k</a:t>
                      </a:r>
                      <a:endParaRPr lang="en-US" sz="1000" b="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spcBef>
                          <a:spcPts val="0"/>
                        </a:spcBef>
                        <a:spcAft>
                          <a:spcPts val="0"/>
                        </a:spcAft>
                      </a:pPr>
                      <a:r>
                        <a:rPr lang="en-US" sz="900" dirty="0" smtClean="0"/>
                        <a:t>Original equipment manufacturers from around the world and exclusive U.S. distributors of equipment, tools, products and services for the commercial construction, concrete and masonry industries. WOC attracts approximately 1,450 exhibitors and occupies more than </a:t>
                      </a:r>
                      <a:r>
                        <a:rPr lang="en-US" sz="900" dirty="0" smtClean="0"/>
                        <a:t>700,000 </a:t>
                      </a:r>
                      <a:r>
                        <a:rPr lang="en-US" sz="900" dirty="0" smtClean="0"/>
                        <a:t>square feet of indoor and outdoor exhibit space. Commercial Contractors, Concrete Contractors, Concrete Pumpers, Construction Managers, Dealers/Distributors, Decorative Concrete Contractors, Designers and Specifiers, General Contractors, Masonry Contractors, Architects, Engineers, Brick and Block Producers, Ready Mix Producers, Rental Equipment Centers, Repair Contractors, Residential Contractors, Specialty Concrete Contractors, Pipe and Block Producers, and Precast/Prestressed Producers, and more</a:t>
                      </a:r>
                      <a:endParaRPr lang="en-US" sz="9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76682">
                <a:tc>
                  <a:txBody>
                    <a:bodyPr/>
                    <a:lstStyle/>
                    <a:p>
                      <a:pPr marL="0" marR="0">
                        <a:spcBef>
                          <a:spcPts val="0"/>
                        </a:spcBef>
                        <a:spcAft>
                          <a:spcPts val="0"/>
                        </a:spcAft>
                      </a:pPr>
                      <a:r>
                        <a:rPr lang="en-US" sz="1000" dirty="0" smtClean="0">
                          <a:effectLst/>
                          <a:latin typeface="Calibri"/>
                          <a:ea typeface="Calibri"/>
                          <a:cs typeface="Times New Roman"/>
                        </a:rPr>
                        <a:t>World of Asphalt </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Houston, TX</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Mar 6-8</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mn-lt"/>
                          <a:ea typeface="Calibri"/>
                          <a:cs typeface="Times New Roman"/>
                          <a:hlinkClick r:id="rId2"/>
                        </a:rPr>
                        <a:t>http://www.worldofasphalt.com/</a:t>
                      </a:r>
                      <a:endParaRPr lang="en-US" sz="1000" dirty="0" smtClean="0">
                        <a:effectLst/>
                        <a:latin typeface="+mn-lt"/>
                        <a:ea typeface="Calibri"/>
                        <a:cs typeface="Times New Roman"/>
                      </a:endParaRPr>
                    </a:p>
                    <a:p>
                      <a:pPr marL="0" marR="0">
                        <a:spcBef>
                          <a:spcPts val="0"/>
                        </a:spcBef>
                        <a:spcAft>
                          <a:spcPts val="0"/>
                        </a:spcAft>
                      </a:pP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000" dirty="0" smtClean="0">
                          <a:effectLst/>
                          <a:latin typeface="Calibri"/>
                          <a:ea typeface="Calibri"/>
                          <a:cs typeface="Times New Roman"/>
                        </a:rPr>
                        <a:t>9K</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spcBef>
                          <a:spcPts val="0"/>
                        </a:spcBef>
                        <a:spcAft>
                          <a:spcPts val="0"/>
                        </a:spcAft>
                      </a:pPr>
                      <a:r>
                        <a:rPr lang="en-US" sz="900" b="0" i="0" kern="1200" dirty="0" smtClean="0">
                          <a:solidFill>
                            <a:schemeClr val="tx1"/>
                          </a:solidFill>
                          <a:effectLst/>
                          <a:latin typeface="+mn-lt"/>
                          <a:ea typeface="+mn-ea"/>
                          <a:cs typeface="+mn-cs"/>
                        </a:rPr>
                        <a:t>World of Asphalt Show &amp; Conference focuses exclusively on the asphalt industry as its leading exposition and education resource. World of Asphalt features in-depth industry-focused educational programming and comprehensive exhibits that showcase the latest technologies and innovations in asphalt-related equipment, products and services. World of Asphalt is geared toward asphalt, highway/street, pavement maintenance and traffic safety industry professionals from all types of companies such as small to large contractors, materials producers, state and agency specification personnel, maintenance companies, manufacturers and service providers. Over 9,000 visitors come from across the United States as well as worldwide.</a:t>
                      </a:r>
                      <a:endParaRPr lang="en-US" sz="9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70002">
                <a:tc>
                  <a:txBody>
                    <a:bodyPr/>
                    <a:lstStyle/>
                    <a:p>
                      <a:pPr marL="0" marR="0">
                        <a:spcBef>
                          <a:spcPts val="0"/>
                        </a:spcBef>
                        <a:spcAft>
                          <a:spcPts val="0"/>
                        </a:spcAft>
                      </a:pPr>
                      <a:r>
                        <a:rPr lang="en-US" sz="1000" dirty="0">
                          <a:effectLst/>
                          <a:latin typeface="Tahoma"/>
                          <a:ea typeface="Times New Roman"/>
                          <a:cs typeface="Times New Roman"/>
                        </a:rPr>
                        <a:t>NTEA / The Work Truck Show</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Indianapolis, IN</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Mar </a:t>
                      </a:r>
                      <a:r>
                        <a:rPr lang="en-US" sz="1000" dirty="0" smtClean="0">
                          <a:effectLst/>
                          <a:latin typeface="Calibri"/>
                          <a:ea typeface="Calibri"/>
                          <a:cs typeface="Times New Roman"/>
                        </a:rPr>
                        <a:t>6-9</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u="sng" dirty="0" smtClean="0">
                          <a:solidFill>
                            <a:srgbClr val="0000FF"/>
                          </a:solidFill>
                          <a:effectLst/>
                          <a:latin typeface="+mn-lt"/>
                          <a:ea typeface="Times New Roman"/>
                          <a:cs typeface="Calibri"/>
                        </a:rPr>
                        <a:t>http://www.worktruckshow.com/</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000" b="0" dirty="0" smtClean="0">
                          <a:effectLst/>
                          <a:latin typeface="Tahoma"/>
                          <a:ea typeface="Times New Roman"/>
                          <a:cs typeface="Times New Roman"/>
                        </a:rPr>
                        <a:t>12k</a:t>
                      </a:r>
                      <a:endParaRPr lang="en-US" sz="1000" b="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900" b="0" i="0" kern="1200" dirty="0" smtClean="0">
                          <a:solidFill>
                            <a:schemeClr val="tx1"/>
                          </a:solidFill>
                          <a:effectLst/>
                          <a:latin typeface="+mn-lt"/>
                          <a:ea typeface="+mn-ea"/>
                          <a:cs typeface="+mn-cs"/>
                        </a:rPr>
                        <a:t>North America's largest work truck event is your once-a-year chance to see all of the newest industry products, choose from dozens of industry-focused training courses, and gain access to technical engineering representatives from hundreds of exhibiting companies. Attendees can interact with thousands of industry professionals, set up meetings with current suppliers or customers; find solutions to resolve technical issues, and talk shop with industry peers at special events and receptions. </a:t>
                      </a:r>
                      <a:r>
                        <a:rPr lang="en-US" sz="900" dirty="0" smtClean="0"/>
                        <a:t/>
                      </a:r>
                      <a:br>
                        <a:rPr lang="en-US" sz="900" dirty="0" smtClean="0"/>
                      </a:br>
                      <a:r>
                        <a:rPr lang="en-US" sz="900" b="0" i="0" kern="1200" dirty="0" smtClean="0">
                          <a:solidFill>
                            <a:schemeClr val="tx1"/>
                          </a:solidFill>
                          <a:effectLst/>
                          <a:latin typeface="+mn-lt"/>
                          <a:ea typeface="+mn-ea"/>
                          <a:cs typeface="+mn-cs"/>
                        </a:rPr>
                        <a:t>The Show is the ultimate resource for industry professionals, offering the opportunity to: See the latest vocational truck and equipment displays, with product experts available at exhibitor booths </a:t>
                      </a:r>
                    </a:p>
                    <a:p>
                      <a:r>
                        <a:rPr lang="en-US" sz="900" b="0" i="0" kern="1200" dirty="0" smtClean="0">
                          <a:solidFill>
                            <a:schemeClr val="tx1"/>
                          </a:solidFill>
                          <a:effectLst/>
                          <a:latin typeface="+mn-lt"/>
                          <a:ea typeface="+mn-ea"/>
                          <a:cs typeface="+mn-cs"/>
                        </a:rPr>
                        <a:t>Meet with current and prospective suppliers </a:t>
                      </a:r>
                    </a:p>
                    <a:p>
                      <a:r>
                        <a:rPr lang="en-US" sz="900" b="0" i="0" kern="1200" dirty="0" smtClean="0">
                          <a:solidFill>
                            <a:schemeClr val="tx1"/>
                          </a:solidFill>
                          <a:effectLst/>
                          <a:latin typeface="+mn-lt"/>
                          <a:ea typeface="+mn-ea"/>
                          <a:cs typeface="+mn-cs"/>
                        </a:rPr>
                        <a:t>Find solutions to critical technical questions </a:t>
                      </a:r>
                    </a:p>
                    <a:p>
                      <a:r>
                        <a:rPr lang="en-US" sz="900" b="0" i="0" kern="1200" dirty="0" smtClean="0">
                          <a:solidFill>
                            <a:schemeClr val="tx1"/>
                          </a:solidFill>
                          <a:effectLst/>
                          <a:latin typeface="+mn-lt"/>
                          <a:ea typeface="+mn-ea"/>
                          <a:cs typeface="+mn-cs"/>
                        </a:rPr>
                        <a:t>Interact with thousands of peers </a:t>
                      </a:r>
                    </a:p>
                    <a:p>
                      <a:r>
                        <a:rPr lang="en-US" sz="900" b="0" i="0" kern="1200" dirty="0" smtClean="0">
                          <a:solidFill>
                            <a:schemeClr val="tx1"/>
                          </a:solidFill>
                          <a:effectLst/>
                          <a:latin typeface="+mn-lt"/>
                          <a:ea typeface="+mn-ea"/>
                          <a:cs typeface="+mn-cs"/>
                        </a:rPr>
                        <a:t>Gain insight into recent industry and market trends </a:t>
                      </a:r>
                    </a:p>
                    <a:p>
                      <a:pPr marL="0" marR="0" algn="l">
                        <a:spcBef>
                          <a:spcPts val="0"/>
                        </a:spcBef>
                        <a:spcAft>
                          <a:spcPts val="0"/>
                        </a:spcAft>
                      </a:pPr>
                      <a:endParaRPr lang="en-US" sz="9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42050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9038459"/>
              </p:ext>
            </p:extLst>
          </p:nvPr>
        </p:nvGraphicFramePr>
        <p:xfrm>
          <a:off x="76200" y="990600"/>
          <a:ext cx="8991601" cy="5715000"/>
        </p:xfrm>
        <a:graphic>
          <a:graphicData uri="http://schemas.openxmlformats.org/drawingml/2006/table">
            <a:tbl>
              <a:tblPr firstRow="1" firstCol="1" bandRow="1"/>
              <a:tblGrid>
                <a:gridCol w="1447800"/>
                <a:gridCol w="685800"/>
                <a:gridCol w="762000"/>
                <a:gridCol w="2438400"/>
                <a:gridCol w="838200"/>
                <a:gridCol w="2819401"/>
              </a:tblGrid>
              <a:tr h="2571750">
                <a:tc>
                  <a:txBody>
                    <a:bodyPr/>
                    <a:lstStyle/>
                    <a:p>
                      <a:pPr marL="0" marR="0">
                        <a:spcBef>
                          <a:spcPts val="0"/>
                        </a:spcBef>
                        <a:spcAft>
                          <a:spcPts val="0"/>
                        </a:spcAft>
                      </a:pPr>
                      <a:r>
                        <a:rPr lang="en-US" sz="1050" dirty="0">
                          <a:effectLst/>
                          <a:latin typeface="Tahoma"/>
                          <a:ea typeface="Times New Roman"/>
                          <a:cs typeface="Times New Roman"/>
                        </a:rPr>
                        <a:t>Waste Expo</a:t>
                      </a: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Las Vegas, NV</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April 23-26</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900" u="sng" dirty="0" smtClean="0">
                          <a:solidFill>
                            <a:srgbClr val="0000FF"/>
                          </a:solidFill>
                          <a:effectLst/>
                          <a:latin typeface="Calibri"/>
                          <a:ea typeface="Times New Roman"/>
                          <a:cs typeface="Calibri"/>
                        </a:rPr>
                        <a:t>http://www.wasteexpo.com/</a:t>
                      </a:r>
                      <a:endParaRPr lang="en-US" sz="9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000" b="0" dirty="0" smtClean="0">
                          <a:effectLst/>
                          <a:latin typeface="Tahoma"/>
                          <a:ea typeface="Times New Roman"/>
                          <a:cs typeface="Times New Roman"/>
                        </a:rPr>
                        <a:t>12K</a:t>
                      </a:r>
                      <a:endParaRPr lang="en-US" sz="1000" b="0" dirty="0">
                        <a:effectLst/>
                        <a:latin typeface="Calibri"/>
                        <a:ea typeface="Times New Roman"/>
                        <a:cs typeface="Times New Roman"/>
                      </a:endParaRPr>
                    </a:p>
                    <a:p>
                      <a:pPr marL="0" marR="0" algn="ctr">
                        <a:spcBef>
                          <a:spcPts val="0"/>
                        </a:spcBef>
                        <a:spcAft>
                          <a:spcPts val="0"/>
                        </a:spcAft>
                      </a:pPr>
                      <a:endParaRPr lang="en-US" sz="1000" b="0" dirty="0" smtClean="0">
                        <a:effectLst/>
                        <a:latin typeface="Tahoma"/>
                        <a:ea typeface="Times New Roman"/>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900" kern="1200" dirty="0" smtClean="0">
                          <a:solidFill>
                            <a:schemeClr val="tx1"/>
                          </a:solidFill>
                          <a:effectLst/>
                          <a:latin typeface="+mn-lt"/>
                          <a:ea typeface="+mn-ea"/>
                          <a:cs typeface="+mn-cs"/>
                        </a:rPr>
                        <a:t>WasteExpo is  North America’s largest tradeshow serving the  $85 billion solid waste, recycling, organics and sustainability </a:t>
                      </a:r>
                      <a:r>
                        <a:rPr lang="en-US" sz="900" dirty="0" smtClean="0"/>
                        <a:t>Serving 90,000+ professionals worldwide, Waste360 is the leading information, event, commerce and education provider to the solid waste, recycling, organics and sustainable communities and plays a critical role in connecting industry professionals worldwide.  Anchored by its flagship event, </a:t>
                      </a:r>
                      <a:r>
                        <a:rPr lang="en-US" sz="900" dirty="0" err="1" smtClean="0"/>
                        <a:t>WasteExpo</a:t>
                      </a:r>
                      <a:r>
                        <a:rPr lang="en-US" sz="900" dirty="0" smtClean="0"/>
                        <a:t> and digital properties, including Waste360.com, Waste360 continues to grow and evolve its portfolio to meet the needs of the industry. </a:t>
                      </a:r>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industry. Thousands of qualified buyers attend the show each year; they want to meet you—and your product offerings! </a:t>
                      </a:r>
                    </a:p>
                    <a:p>
                      <a:r>
                        <a:rPr lang="en-US" sz="900" kern="1200" dirty="0" smtClean="0">
                          <a:solidFill>
                            <a:schemeClr val="tx1"/>
                          </a:solidFill>
                          <a:effectLst/>
                          <a:latin typeface="+mn-lt"/>
                          <a:ea typeface="+mn-ea"/>
                          <a:cs typeface="+mn-cs"/>
                        </a:rPr>
                        <a:t>In other words, WasteExpo is the place where waste, recycling, organics, and sustainability business happens. </a:t>
                      </a:r>
                    </a:p>
                    <a:p>
                      <a:r>
                        <a:rPr lang="en-US" sz="900" kern="1200" dirty="0" smtClean="0">
                          <a:solidFill>
                            <a:schemeClr val="tx1"/>
                          </a:solidFill>
                          <a:effectLst/>
                          <a:latin typeface="+mn-lt"/>
                          <a:ea typeface="+mn-ea"/>
                          <a:cs typeface="+mn-cs"/>
                        </a:rPr>
                        <a:t>In a few short days, you can show your products and services </a:t>
                      </a:r>
                      <a:r>
                        <a:rPr lang="en-US" sz="900" kern="1200" dirty="0" smtClean="0">
                          <a:solidFill>
                            <a:schemeClr val="tx1"/>
                          </a:solidFill>
                          <a:effectLst/>
                          <a:latin typeface="+mn-lt"/>
                          <a:ea typeface="+mn-ea"/>
                          <a:cs typeface="+mn-cs"/>
                        </a:rPr>
                        <a:t>to </a:t>
                      </a:r>
                      <a:r>
                        <a:rPr lang="en-US" sz="900" kern="1200" dirty="0" smtClean="0">
                          <a:solidFill>
                            <a:schemeClr val="tx1"/>
                          </a:solidFill>
                          <a:effectLst/>
                          <a:latin typeface="+mn-lt"/>
                          <a:ea typeface="+mn-ea"/>
                          <a:cs typeface="+mn-cs"/>
                        </a:rPr>
                        <a:t>thousands of potential buyers—more than your sales team </a:t>
                      </a:r>
                      <a:endParaRPr lang="en-US" sz="9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000125">
                <a:tc>
                  <a:txBody>
                    <a:bodyPr/>
                    <a:lstStyle/>
                    <a:p>
                      <a:pPr marL="0" marR="0">
                        <a:spcBef>
                          <a:spcPts val="0"/>
                        </a:spcBef>
                        <a:spcAft>
                          <a:spcPts val="0"/>
                        </a:spcAft>
                      </a:pPr>
                      <a:r>
                        <a:rPr lang="en-US" sz="1050" dirty="0">
                          <a:effectLst/>
                          <a:latin typeface="Tahoma"/>
                          <a:ea typeface="Times New Roman"/>
                          <a:cs typeface="Times New Roman"/>
                        </a:rPr>
                        <a:t>Construction Financial Management </a:t>
                      </a:r>
                      <a:r>
                        <a:rPr lang="en-US" sz="1050" dirty="0" smtClean="0">
                          <a:effectLst/>
                          <a:latin typeface="Tahoma"/>
                          <a:ea typeface="Times New Roman"/>
                          <a:cs typeface="Times New Roman"/>
                        </a:rPr>
                        <a:t>Association (CFMA)</a:t>
                      </a: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Miami, FL</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Jun 23-27</a:t>
                      </a:r>
                      <a:endParaRPr lang="en-US" sz="100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50" u="sng" dirty="0" smtClean="0">
                          <a:solidFill>
                            <a:srgbClr val="0000FF"/>
                          </a:solidFill>
                          <a:effectLst/>
                          <a:latin typeface="Calibri"/>
                          <a:ea typeface="Times New Roman"/>
                          <a:cs typeface="Calibri"/>
                        </a:rPr>
                        <a:t>http</a:t>
                      </a:r>
                      <a:r>
                        <a:rPr lang="en-US" sz="1050" u="sng" dirty="0">
                          <a:solidFill>
                            <a:srgbClr val="0000FF"/>
                          </a:solidFill>
                          <a:effectLst/>
                          <a:latin typeface="Calibri"/>
                          <a:ea typeface="Times New Roman"/>
                          <a:cs typeface="Calibri"/>
                        </a:rPr>
                        <a:t>://</a:t>
                      </a:r>
                      <a:r>
                        <a:rPr lang="en-US" sz="1050" u="sng" dirty="0" smtClean="0">
                          <a:solidFill>
                            <a:srgbClr val="0000FF"/>
                          </a:solidFill>
                          <a:effectLst/>
                          <a:latin typeface="Calibri"/>
                          <a:ea typeface="Times New Roman"/>
                          <a:cs typeface="Calibri"/>
                        </a:rPr>
                        <a:t>www.cfma.org/</a:t>
                      </a: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000" b="0" dirty="0" smtClean="0">
                          <a:effectLst/>
                          <a:latin typeface="Tahoma"/>
                          <a:ea typeface="Times New Roman"/>
                          <a:cs typeface="Times New Roman"/>
                        </a:rPr>
                        <a:t>900</a:t>
                      </a:r>
                      <a:r>
                        <a:rPr lang="en-US" sz="1000" b="0" baseline="0" dirty="0" smtClean="0">
                          <a:effectLst/>
                          <a:latin typeface="Tahoma"/>
                          <a:ea typeface="Times New Roman"/>
                          <a:cs typeface="Times New Roman"/>
                        </a:rPr>
                        <a:t> </a:t>
                      </a:r>
                      <a:r>
                        <a:rPr lang="en-US" sz="1000" b="0" baseline="0" dirty="0" smtClean="0">
                          <a:effectLst/>
                          <a:latin typeface="Tahoma"/>
                          <a:ea typeface="Times New Roman"/>
                          <a:cs typeface="Times New Roman"/>
                        </a:rPr>
                        <a:t>+</a:t>
                      </a:r>
                      <a:endParaRPr lang="en-US" sz="1000" b="0" dirty="0" smtClean="0">
                        <a:effectLst/>
                        <a:latin typeface="Tahoma"/>
                        <a:ea typeface="Times New Roman"/>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900" dirty="0" smtClean="0"/>
                        <a:t>Founded in 1981, CFMA is the only organization dedicated to bringing together construction financial professionals and those partners serving their unique needs. CFMA serves more than </a:t>
                      </a:r>
                      <a:r>
                        <a:rPr lang="en-US" sz="900" dirty="0" smtClean="0"/>
                        <a:t>7,800 </a:t>
                      </a:r>
                      <a:r>
                        <a:rPr lang="en-US" sz="900" dirty="0" smtClean="0"/>
                        <a:t>members via 94 chapters located throughout the US and Canada.</a:t>
                      </a:r>
                      <a:endParaRPr lang="en-US" sz="9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43125">
                <a:tc>
                  <a:txBody>
                    <a:bodyPr/>
                    <a:lstStyle/>
                    <a:p>
                      <a:pPr marL="0" marR="0">
                        <a:spcBef>
                          <a:spcPts val="0"/>
                        </a:spcBef>
                        <a:spcAft>
                          <a:spcPts val="0"/>
                        </a:spcAft>
                      </a:pPr>
                      <a:r>
                        <a:rPr lang="en-US" sz="1050" dirty="0" smtClean="0">
                          <a:effectLst/>
                          <a:latin typeface="Tahoma"/>
                          <a:ea typeface="Times New Roman"/>
                          <a:cs typeface="Times New Roman"/>
                        </a:rPr>
                        <a:t>American Public Works Expo</a:t>
                      </a:r>
                      <a:endParaRPr lang="en-US" sz="105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Kansas City, MO</a:t>
                      </a:r>
                      <a:endParaRPr lang="en-US" sz="10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Aug </a:t>
                      </a:r>
                      <a:r>
                        <a:rPr lang="en-US" sz="1000" dirty="0" smtClean="0">
                          <a:effectLst/>
                          <a:latin typeface="Calibri"/>
                          <a:ea typeface="Calibri"/>
                          <a:cs typeface="Times New Roman"/>
                        </a:rPr>
                        <a:t>26-29</a:t>
                      </a:r>
                      <a:endParaRPr lang="en-US" sz="10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200" dirty="0" smtClean="0">
                          <a:effectLst/>
                          <a:latin typeface="+mn-lt"/>
                          <a:ea typeface="Calibri"/>
                          <a:cs typeface="Times New Roman"/>
                          <a:hlinkClick r:id="rId3"/>
                        </a:rPr>
                        <a:t>http://www.apwa.net/pwx</a:t>
                      </a:r>
                      <a:endParaRPr lang="en-US" sz="1200" dirty="0" smtClean="0">
                        <a:effectLst/>
                        <a:latin typeface="+mn-lt"/>
                        <a:ea typeface="Calibri"/>
                        <a:cs typeface="Times New Roman"/>
                      </a:endParaRPr>
                    </a:p>
                    <a:p>
                      <a:pPr marL="0" marR="0">
                        <a:spcBef>
                          <a:spcPts val="0"/>
                        </a:spcBef>
                        <a:spcAft>
                          <a:spcPts val="0"/>
                        </a:spcAft>
                      </a:pPr>
                      <a:endParaRPr lang="en-US" sz="12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000" b="0" dirty="0" smtClean="0">
                          <a:effectLst/>
                          <a:latin typeface="Tahoma"/>
                          <a:ea typeface="Times New Roman"/>
                          <a:cs typeface="Times New Roman"/>
                        </a:rPr>
                        <a:t>5K</a:t>
                      </a:r>
                      <a:endParaRPr lang="en-US" sz="1000" b="0" dirty="0" smtClean="0">
                        <a:effectLst/>
                        <a:latin typeface="Tahoma"/>
                        <a:ea typeface="Times New Roman"/>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spcBef>
                          <a:spcPts val="0"/>
                        </a:spcBef>
                        <a:spcAft>
                          <a:spcPts val="0"/>
                        </a:spcAft>
                      </a:pPr>
                      <a:r>
                        <a:rPr lang="en-US" sz="900" b="0" i="0" kern="1200" dirty="0" smtClean="0">
                          <a:solidFill>
                            <a:schemeClr val="tx1"/>
                          </a:solidFill>
                          <a:effectLst/>
                          <a:latin typeface="+mn-lt"/>
                          <a:ea typeface="+mn-ea"/>
                          <a:cs typeface="+mn-cs"/>
                        </a:rPr>
                        <a:t>PWX provides a first-class multimodal learning experience designed for professionals at all levels and across the entire spectrum of public works. Come prepared to see, hear, touch, and discuss in a variety of traditional and interactive sessions, seminars, workshops, and networking opportunities. Attendees can also spend time on North America's largest exhibit floor for public works equipment and services - we've carved out generous portions of non-compete time so you don't miss any sessions. Kick tires, talk about technology, or get the scoop on new products. You can even step in front of a video camera and tell your very own public works story. To take advantage of everything PWX has to offer  with more than 5,000 public works colleagues from North America and beyond, meet us in Kansas City!</a:t>
                      </a:r>
                      <a:endParaRPr lang="en-US" sz="9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88298495"/>
              </p:ext>
            </p:extLst>
          </p:nvPr>
        </p:nvGraphicFramePr>
        <p:xfrm>
          <a:off x="76201" y="152400"/>
          <a:ext cx="8991602" cy="651933"/>
        </p:xfrm>
        <a:graphic>
          <a:graphicData uri="http://schemas.openxmlformats.org/drawingml/2006/table">
            <a:tbl>
              <a:tblPr firstRow="1" firstCol="1" bandRow="1"/>
              <a:tblGrid>
                <a:gridCol w="1453918"/>
                <a:gridCol w="719311"/>
                <a:gridCol w="719311"/>
                <a:gridCol w="2441461"/>
                <a:gridCol w="838198"/>
                <a:gridCol w="2819403"/>
              </a:tblGrid>
              <a:tr h="378498">
                <a:tc gridSpan="4">
                  <a:txBody>
                    <a:bodyPr/>
                    <a:lstStyle/>
                    <a:p>
                      <a:pPr marL="0" marR="0" algn="ctr">
                        <a:spcBef>
                          <a:spcPts val="0"/>
                        </a:spcBef>
                        <a:spcAft>
                          <a:spcPts val="0"/>
                        </a:spcAft>
                      </a:pPr>
                      <a:r>
                        <a:rPr lang="en-US" sz="1050" b="1" dirty="0" smtClean="0">
                          <a:effectLst/>
                          <a:latin typeface="Tahoma"/>
                          <a:ea typeface="Times New Roman"/>
                          <a:cs typeface="Times New Roman"/>
                        </a:rPr>
                        <a:t>2018 </a:t>
                      </a:r>
                      <a:r>
                        <a:rPr lang="en-US" sz="1050" b="1" dirty="0" smtClean="0">
                          <a:effectLst/>
                          <a:latin typeface="Tahoma"/>
                          <a:ea typeface="Times New Roman"/>
                          <a:cs typeface="Times New Roman"/>
                        </a:rPr>
                        <a:t>Dates for </a:t>
                      </a:r>
                      <a:r>
                        <a:rPr lang="en-US" sz="1050" b="1" dirty="0">
                          <a:effectLst/>
                          <a:latin typeface="Tahoma"/>
                          <a:ea typeface="Times New Roman"/>
                          <a:cs typeface="Times New Roman"/>
                        </a:rPr>
                        <a:t>Trade Show </a:t>
                      </a:r>
                      <a:r>
                        <a:rPr lang="en-US" sz="1050" b="1" dirty="0" smtClean="0">
                          <a:effectLst/>
                          <a:latin typeface="Tahoma"/>
                          <a:ea typeface="Times New Roman"/>
                          <a:cs typeface="Times New Roman"/>
                        </a:rPr>
                        <a:t>Planning </a:t>
                      </a:r>
                      <a:r>
                        <a:rPr lang="en-US" sz="1050" b="1" dirty="0">
                          <a:effectLst/>
                          <a:latin typeface="Tahoma"/>
                          <a:ea typeface="Times New Roman"/>
                          <a:cs typeface="Times New Roman"/>
                        </a:rPr>
                        <a:t>in Construction Industry</a:t>
                      </a:r>
                      <a:endParaRPr lang="en-US" sz="1050" dirty="0">
                        <a:effectLst/>
                        <a:latin typeface="Calibri"/>
                        <a:ea typeface="Calibri"/>
                        <a:cs typeface="Times New Roman"/>
                      </a:endParaRPr>
                    </a:p>
                    <a:p>
                      <a:pPr marL="0" marR="0">
                        <a:spcBef>
                          <a:spcPts val="0"/>
                        </a:spcBef>
                        <a:spcAft>
                          <a:spcPts val="0"/>
                        </a:spcAft>
                      </a:pPr>
                      <a:r>
                        <a:rPr lang="en-US" sz="1050" dirty="0">
                          <a:effectLst/>
                          <a:latin typeface="Tahoma"/>
                          <a:ea typeface="Times New Roman"/>
                          <a:cs typeface="Times New Roman"/>
                        </a:rPr>
                        <a:t> </a:t>
                      </a:r>
                      <a:endParaRPr lang="en-US" sz="1050" dirty="0">
                        <a:effectLst/>
                        <a:latin typeface="Calibri"/>
                        <a:ea typeface="Calibri"/>
                        <a:cs typeface="Times New Roman"/>
                      </a:endParaRPr>
                    </a:p>
                  </a:txBody>
                  <a:tcPr marL="31513" marR="315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spcBef>
                          <a:spcPts val="0"/>
                        </a:spcBef>
                        <a:spcAft>
                          <a:spcPts val="0"/>
                        </a:spcAft>
                      </a:pPr>
                      <a:r>
                        <a:rPr lang="en-US" sz="1000" dirty="0">
                          <a:effectLst/>
                          <a:latin typeface="Tahoma"/>
                          <a:ea typeface="Times New Roman"/>
                          <a:cs typeface="Times New Roman"/>
                        </a:rPr>
                        <a:t> </a:t>
                      </a:r>
                      <a:endParaRPr lang="en-US" sz="1000" dirty="0">
                        <a:effectLst/>
                        <a:latin typeface="Calibri"/>
                        <a:ea typeface="Calibri"/>
                        <a:cs typeface="Times New Roman"/>
                      </a:endParaRPr>
                    </a:p>
                    <a:p>
                      <a:pPr marL="0" marR="0" algn="ctr">
                        <a:spcBef>
                          <a:spcPts val="0"/>
                        </a:spcBef>
                        <a:spcAft>
                          <a:spcPts val="0"/>
                        </a:spcAft>
                      </a:pPr>
                      <a:r>
                        <a:rPr lang="en-US" sz="1000" dirty="0">
                          <a:effectLst/>
                          <a:latin typeface="Tahoma"/>
                          <a:ea typeface="Times New Roman"/>
                          <a:cs typeface="Times New Roman"/>
                        </a:rPr>
                        <a:t> </a:t>
                      </a:r>
                      <a:r>
                        <a:rPr lang="en-US" sz="1000" b="1" dirty="0" smtClean="0">
                          <a:effectLst/>
                          <a:latin typeface="Tahoma"/>
                          <a:ea typeface="Times New Roman"/>
                          <a:cs typeface="Times New Roman"/>
                        </a:rPr>
                        <a:t>Construction Business Owner Bonus Distribution</a:t>
                      </a:r>
                      <a:endParaRPr lang="en-US" sz="1000" b="1"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marR="0">
                        <a:spcBef>
                          <a:spcPts val="0"/>
                        </a:spcBef>
                        <a:spcAft>
                          <a:spcPts val="0"/>
                        </a:spcAft>
                      </a:pPr>
                      <a:endParaRPr lang="en-US" sz="100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35">
                <a:tc>
                  <a:txBody>
                    <a:bodyPr/>
                    <a:lstStyle/>
                    <a:p>
                      <a:pPr marL="0" marR="0" algn="ctr">
                        <a:spcBef>
                          <a:spcPts val="0"/>
                        </a:spcBef>
                        <a:spcAft>
                          <a:spcPts val="0"/>
                        </a:spcAft>
                      </a:pPr>
                      <a:r>
                        <a:rPr lang="en-US" sz="1050" b="1" dirty="0">
                          <a:effectLst/>
                          <a:latin typeface="Tahoma"/>
                          <a:ea typeface="Times New Roman"/>
                          <a:cs typeface="Times New Roman"/>
                        </a:rPr>
                        <a:t>Show</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Calibri"/>
                          <a:cs typeface="Times New Roman"/>
                        </a:rPr>
                        <a:t>Venue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Calibri"/>
                          <a:cs typeface="Times New Roman"/>
                        </a:rPr>
                        <a:t>Date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Times New Roman"/>
                          <a:cs typeface="Calibri"/>
                        </a:rPr>
                        <a:t>Website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00" b="1" dirty="0" smtClean="0">
                          <a:effectLst/>
                          <a:latin typeface="Tahoma"/>
                          <a:ea typeface="Times New Roman"/>
                          <a:cs typeface="Times New Roman"/>
                        </a:rPr>
                        <a:t>Attendees</a:t>
                      </a:r>
                      <a:endParaRPr lang="en-US" sz="100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a:effectLst/>
                          <a:latin typeface="Tahoma"/>
                          <a:ea typeface="Times New Roman"/>
                          <a:cs typeface="Times New Roman"/>
                        </a:rPr>
                        <a:t>Comments</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3727590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5010651"/>
              </p:ext>
            </p:extLst>
          </p:nvPr>
        </p:nvGraphicFramePr>
        <p:xfrm>
          <a:off x="152400" y="990600"/>
          <a:ext cx="8915398" cy="3604260"/>
        </p:xfrm>
        <a:graphic>
          <a:graphicData uri="http://schemas.openxmlformats.org/drawingml/2006/table">
            <a:tbl>
              <a:tblPr firstRow="1" firstCol="1" bandRow="1"/>
              <a:tblGrid>
                <a:gridCol w="1676399"/>
                <a:gridCol w="762000"/>
                <a:gridCol w="990600"/>
                <a:gridCol w="1295401"/>
                <a:gridCol w="761999"/>
                <a:gridCol w="3428999"/>
              </a:tblGrid>
              <a:tr h="1142999">
                <a:tc>
                  <a:txBody>
                    <a:bodyPr/>
                    <a:lstStyle/>
                    <a:p>
                      <a:pPr marL="0" marR="0">
                        <a:spcBef>
                          <a:spcPts val="0"/>
                        </a:spcBef>
                        <a:spcAft>
                          <a:spcPts val="0"/>
                        </a:spcAft>
                      </a:pPr>
                      <a:r>
                        <a:rPr lang="en-US" sz="1050" dirty="0">
                          <a:effectLst/>
                          <a:latin typeface="Tahoma"/>
                          <a:ea typeface="Times New Roman"/>
                          <a:cs typeface="Times New Roman"/>
                        </a:rPr>
                        <a:t>The Green Industry &amp; Equipment </a:t>
                      </a:r>
                      <a:r>
                        <a:rPr lang="en-US" sz="1050" dirty="0" smtClean="0">
                          <a:effectLst/>
                          <a:latin typeface="Tahoma"/>
                          <a:ea typeface="Times New Roman"/>
                          <a:cs typeface="Times New Roman"/>
                        </a:rPr>
                        <a:t>Expo (GIE)</a:t>
                      </a:r>
                      <a:endParaRPr lang="en-US" sz="105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Louisville, KY</a:t>
                      </a:r>
                      <a:endParaRPr lang="en-US" sz="10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Oct </a:t>
                      </a:r>
                      <a:r>
                        <a:rPr lang="en-US" sz="1000" dirty="0" smtClean="0">
                          <a:effectLst/>
                          <a:latin typeface="Calibri"/>
                          <a:ea typeface="Calibri"/>
                          <a:cs typeface="Times New Roman"/>
                        </a:rPr>
                        <a:t>17-19</a:t>
                      </a:r>
                      <a:endParaRPr lang="en-US" sz="10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50" u="sng" dirty="0" smtClean="0">
                          <a:solidFill>
                            <a:srgbClr val="0000FF"/>
                          </a:solidFill>
                          <a:effectLst/>
                          <a:latin typeface="Calibri"/>
                          <a:ea typeface="Times New Roman"/>
                          <a:cs typeface="Calibri"/>
                        </a:rPr>
                        <a:t>http</a:t>
                      </a:r>
                      <a:r>
                        <a:rPr lang="en-US" sz="1050" u="sng" dirty="0">
                          <a:solidFill>
                            <a:srgbClr val="0000FF"/>
                          </a:solidFill>
                          <a:effectLst/>
                          <a:latin typeface="Calibri"/>
                          <a:ea typeface="Times New Roman"/>
                          <a:cs typeface="Calibri"/>
                        </a:rPr>
                        <a:t>://</a:t>
                      </a:r>
                      <a:r>
                        <a:rPr lang="en-US" sz="1050" u="sng" dirty="0" smtClean="0">
                          <a:solidFill>
                            <a:srgbClr val="0000FF"/>
                          </a:solidFill>
                          <a:effectLst/>
                          <a:latin typeface="Calibri"/>
                          <a:ea typeface="Times New Roman"/>
                          <a:cs typeface="Calibri"/>
                        </a:rPr>
                        <a:t>www.gie-expo.com</a:t>
                      </a:r>
                      <a:endParaRPr lang="en-US" sz="105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900" b="0" dirty="0" smtClean="0">
                          <a:effectLst/>
                          <a:latin typeface="Tahoma"/>
                          <a:ea typeface="Times New Roman"/>
                          <a:cs typeface="Times New Roman"/>
                        </a:rPr>
                        <a:t>22,600</a:t>
                      </a:r>
                      <a:endParaRPr lang="en-US" sz="900" b="0" dirty="0" smtClean="0">
                        <a:effectLst/>
                        <a:latin typeface="Tahoma"/>
                        <a:ea typeface="Times New Roman"/>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900" b="0" i="0" kern="1200" dirty="0" smtClean="0">
                          <a:solidFill>
                            <a:schemeClr val="tx1"/>
                          </a:solidFill>
                          <a:effectLst/>
                          <a:latin typeface="+mn-lt"/>
                          <a:ea typeface="+mn-ea"/>
                          <a:cs typeface="+mn-cs"/>
                        </a:rPr>
                        <a:t>Excellent timing for manufacturers to show their complete new lines</a:t>
                      </a:r>
                    </a:p>
                    <a:p>
                      <a:r>
                        <a:rPr lang="en-US" sz="900" b="0" i="0" kern="1200" dirty="0" smtClean="0">
                          <a:solidFill>
                            <a:schemeClr val="tx1"/>
                          </a:solidFill>
                          <a:effectLst/>
                          <a:latin typeface="+mn-lt"/>
                          <a:ea typeface="+mn-ea"/>
                          <a:cs typeface="+mn-cs"/>
                        </a:rPr>
                        <a:t>850 exhibits throughout 500,000 sq. ft. inside the Kentucky Exposition Center and in the turf area outside</a:t>
                      </a:r>
                    </a:p>
                    <a:p>
                      <a:r>
                        <a:rPr lang="en-US" sz="900" b="0" i="0" kern="1200" dirty="0" smtClean="0">
                          <a:solidFill>
                            <a:schemeClr val="tx1"/>
                          </a:solidFill>
                          <a:effectLst/>
                          <a:latin typeface="+mn-lt"/>
                          <a:ea typeface="+mn-ea"/>
                          <a:cs typeface="+mn-cs"/>
                        </a:rPr>
                        <a:t>Outdoor power equipment distributed through dealers, retailers and distributors for consumer, professional and rental use</a:t>
                      </a:r>
                    </a:p>
                    <a:p>
                      <a:r>
                        <a:rPr lang="en-US" sz="900" b="0" i="0" kern="1200" dirty="0" smtClean="0">
                          <a:solidFill>
                            <a:schemeClr val="tx1"/>
                          </a:solidFill>
                          <a:effectLst/>
                          <a:latin typeface="+mn-lt"/>
                          <a:ea typeface="+mn-ea"/>
                          <a:cs typeface="+mn-cs"/>
                        </a:rPr>
                        <a:t>Lawn and garden products/outdoor leisure items distributed through home centers, dealers and retailers</a:t>
                      </a:r>
                    </a:p>
                    <a:p>
                      <a:r>
                        <a:rPr lang="en-US" sz="900" b="0" i="0" kern="1200" dirty="0" smtClean="0">
                          <a:solidFill>
                            <a:schemeClr val="tx1"/>
                          </a:solidFill>
                          <a:effectLst/>
                          <a:latin typeface="+mn-lt"/>
                          <a:ea typeface="+mn-ea"/>
                          <a:cs typeface="+mn-cs"/>
                        </a:rPr>
                        <a:t>Light construction and landscape equipment used by general contractors, landscapers, golf course superintendents and parks &amp; recreation crews.</a:t>
                      </a:r>
                    </a:p>
                    <a:p>
                      <a:endParaRPr lang="en-US" sz="900" b="0" i="0" kern="1200" dirty="0" smtClean="0">
                        <a:solidFill>
                          <a:schemeClr val="tx1"/>
                        </a:solidFill>
                        <a:effectLst/>
                        <a:latin typeface="+mn-lt"/>
                        <a:ea typeface="+mn-ea"/>
                        <a:cs typeface="+mn-cs"/>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95500">
                <a:tc>
                  <a:txBody>
                    <a:bodyPr/>
                    <a:lstStyle/>
                    <a:p>
                      <a:pPr marL="0" marR="0">
                        <a:spcBef>
                          <a:spcPts val="0"/>
                        </a:spcBef>
                        <a:spcAft>
                          <a:spcPts val="0"/>
                        </a:spcAft>
                      </a:pPr>
                      <a:r>
                        <a:rPr lang="en-US" sz="1050" dirty="0">
                          <a:effectLst/>
                          <a:latin typeface="Tahoma"/>
                          <a:ea typeface="Times New Roman"/>
                          <a:cs typeface="Times New Roman"/>
                        </a:rPr>
                        <a:t>Insurance Risk Management Institute </a:t>
                      </a:r>
                      <a:r>
                        <a:rPr lang="en-US" sz="1050" dirty="0" smtClean="0">
                          <a:effectLst/>
                          <a:latin typeface="Tahoma"/>
                          <a:ea typeface="Times New Roman"/>
                          <a:cs typeface="Times New Roman"/>
                        </a:rPr>
                        <a:t>Conference (IRMI)</a:t>
                      </a:r>
                      <a:endParaRPr lang="en-US" sz="105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TBD</a:t>
                      </a:r>
                      <a:endParaRPr lang="en-US" sz="10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00" dirty="0" smtClean="0">
                          <a:effectLst/>
                          <a:latin typeface="Calibri"/>
                          <a:ea typeface="Calibri"/>
                          <a:cs typeface="Times New Roman"/>
                        </a:rPr>
                        <a:t>Nov 4-7</a:t>
                      </a:r>
                      <a:endParaRPr lang="en-US" sz="100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050" dirty="0" smtClean="0">
                          <a:effectLst/>
                          <a:latin typeface="Tahoma"/>
                          <a:ea typeface="Times New Roman"/>
                          <a:cs typeface="Times New Roman"/>
                          <a:hlinkClick r:id="rId2"/>
                        </a:rPr>
                        <a:t>https://</a:t>
                      </a:r>
                      <a:r>
                        <a:rPr lang="en-US" sz="1050" dirty="0" smtClean="0">
                          <a:effectLst/>
                          <a:latin typeface="Tahoma"/>
                          <a:ea typeface="Times New Roman"/>
                          <a:cs typeface="Times New Roman"/>
                          <a:hlinkClick r:id="rId2"/>
                        </a:rPr>
                        <a:t>www.irmi.com</a:t>
                      </a:r>
                      <a:endParaRPr lang="en-US" sz="1050" dirty="0" smtClean="0">
                        <a:effectLst/>
                        <a:latin typeface="Tahoma"/>
                        <a:ea typeface="Times New Roman"/>
                        <a:cs typeface="Times New Roman"/>
                      </a:endParaRPr>
                    </a:p>
                    <a:p>
                      <a:pPr marL="0" marR="0">
                        <a:spcBef>
                          <a:spcPts val="0"/>
                        </a:spcBef>
                        <a:spcAft>
                          <a:spcPts val="0"/>
                        </a:spcAft>
                      </a:pPr>
                      <a:endParaRPr lang="en-US" sz="1050"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900" b="0" dirty="0" smtClean="0">
                          <a:effectLst/>
                          <a:latin typeface="Tahoma"/>
                          <a:ea typeface="Times New Roman"/>
                          <a:cs typeface="Times New Roman"/>
                        </a:rPr>
                        <a:t>2,000</a:t>
                      </a:r>
                      <a:endParaRPr lang="en-US" sz="900" b="0" dirty="0" smtClean="0">
                        <a:effectLst/>
                        <a:latin typeface="Tahoma"/>
                        <a:ea typeface="Times New Roman"/>
                        <a:cs typeface="Times New Roman"/>
                      </a:endParaRPr>
                    </a:p>
                    <a:p>
                      <a:pPr marL="0" marR="0" algn="ctr">
                        <a:spcBef>
                          <a:spcPts val="0"/>
                        </a:spcBef>
                        <a:spcAft>
                          <a:spcPts val="0"/>
                        </a:spcAft>
                      </a:pPr>
                      <a:endParaRPr lang="en-US" sz="900" b="0" dirty="0" smtClean="0">
                        <a:effectLst/>
                        <a:latin typeface="Tahoma"/>
                        <a:ea typeface="Times New Roman"/>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900" b="0" i="0" kern="1200" dirty="0" smtClean="0">
                          <a:solidFill>
                            <a:schemeClr val="tx1"/>
                          </a:solidFill>
                          <a:effectLst/>
                          <a:latin typeface="+mn-lt"/>
                          <a:ea typeface="+mn-ea"/>
                          <a:cs typeface="+mn-cs"/>
                        </a:rPr>
                        <a:t>The IRMI Construction Risk Conference (CRC) brings nearly 2,000 leading project owners, general contractors, subcontractors, developers, insurers, and insurance agents and brokers together to explore and convey state-of-the-art ideas and techniques for improving insurance coverages, controlling insurance costs, and fine-tuning risk management programs.</a:t>
                      </a:r>
                      <a:endParaRPr lang="en-US" sz="900" b="1" dirty="0">
                        <a:effectLst/>
                        <a:latin typeface="Calibri"/>
                        <a:ea typeface="Calibri"/>
                        <a:cs typeface="Times New Roman"/>
                      </a:endParaRPr>
                    </a:p>
                  </a:txBody>
                  <a:tcPr marL="31513" marR="31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87729248"/>
              </p:ext>
            </p:extLst>
          </p:nvPr>
        </p:nvGraphicFramePr>
        <p:xfrm>
          <a:off x="152399" y="76199"/>
          <a:ext cx="8915399" cy="838201"/>
        </p:xfrm>
        <a:graphic>
          <a:graphicData uri="http://schemas.openxmlformats.org/drawingml/2006/table">
            <a:tbl>
              <a:tblPr firstRow="1" firstCol="1" bandRow="1"/>
              <a:tblGrid>
                <a:gridCol w="1676401"/>
                <a:gridCol w="762000"/>
                <a:gridCol w="990600"/>
                <a:gridCol w="1295400"/>
                <a:gridCol w="762000"/>
                <a:gridCol w="3428998"/>
              </a:tblGrid>
              <a:tr h="286173">
                <a:tc gridSpan="4">
                  <a:txBody>
                    <a:bodyPr/>
                    <a:lstStyle/>
                    <a:p>
                      <a:pPr marL="0" marR="0" algn="ctr">
                        <a:spcBef>
                          <a:spcPts val="0"/>
                        </a:spcBef>
                        <a:spcAft>
                          <a:spcPts val="0"/>
                        </a:spcAft>
                      </a:pPr>
                      <a:r>
                        <a:rPr lang="en-US" sz="1050" b="1" dirty="0" smtClean="0">
                          <a:effectLst/>
                          <a:latin typeface="Tahoma"/>
                          <a:ea typeface="Times New Roman"/>
                          <a:cs typeface="Times New Roman"/>
                        </a:rPr>
                        <a:t>2018 </a:t>
                      </a:r>
                      <a:r>
                        <a:rPr lang="en-US" sz="1050" b="1" dirty="0" smtClean="0">
                          <a:effectLst/>
                          <a:latin typeface="Tahoma"/>
                          <a:ea typeface="Times New Roman"/>
                          <a:cs typeface="Times New Roman"/>
                        </a:rPr>
                        <a:t>Dates for </a:t>
                      </a:r>
                      <a:r>
                        <a:rPr lang="en-US" sz="1050" b="1" dirty="0">
                          <a:effectLst/>
                          <a:latin typeface="Tahoma"/>
                          <a:ea typeface="Times New Roman"/>
                          <a:cs typeface="Times New Roman"/>
                        </a:rPr>
                        <a:t>Trade Show </a:t>
                      </a:r>
                      <a:r>
                        <a:rPr lang="en-US" sz="1050" b="1" dirty="0" smtClean="0">
                          <a:effectLst/>
                          <a:latin typeface="Tahoma"/>
                          <a:ea typeface="Times New Roman"/>
                          <a:cs typeface="Times New Roman"/>
                        </a:rPr>
                        <a:t>Planning </a:t>
                      </a:r>
                      <a:r>
                        <a:rPr lang="en-US" sz="1050" b="1" dirty="0">
                          <a:effectLst/>
                          <a:latin typeface="Tahoma"/>
                          <a:ea typeface="Times New Roman"/>
                          <a:cs typeface="Times New Roman"/>
                        </a:rPr>
                        <a:t>in Construction Industry</a:t>
                      </a:r>
                      <a:endParaRPr lang="en-US" sz="1050" dirty="0">
                        <a:effectLst/>
                        <a:latin typeface="Calibri"/>
                        <a:ea typeface="Calibri"/>
                        <a:cs typeface="Times New Roman"/>
                      </a:endParaRPr>
                    </a:p>
                    <a:p>
                      <a:pPr marL="0" marR="0">
                        <a:spcBef>
                          <a:spcPts val="0"/>
                        </a:spcBef>
                        <a:spcAft>
                          <a:spcPts val="0"/>
                        </a:spcAft>
                      </a:pPr>
                      <a:r>
                        <a:rPr lang="en-US" sz="1050" dirty="0">
                          <a:effectLst/>
                          <a:latin typeface="Tahoma"/>
                          <a:ea typeface="Times New Roman"/>
                          <a:cs typeface="Times New Roman"/>
                        </a:rPr>
                        <a:t> </a:t>
                      </a:r>
                      <a:endParaRPr lang="en-US" sz="1050" dirty="0">
                        <a:effectLst/>
                        <a:latin typeface="Calibri"/>
                        <a:ea typeface="Calibri"/>
                        <a:cs typeface="Times New Roman"/>
                      </a:endParaRPr>
                    </a:p>
                  </a:txBody>
                  <a:tcPr marL="31513" marR="315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spcBef>
                          <a:spcPts val="0"/>
                        </a:spcBef>
                        <a:spcAft>
                          <a:spcPts val="0"/>
                        </a:spcAft>
                      </a:pPr>
                      <a:endParaRPr lang="en-US" sz="1050"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spcBef>
                          <a:spcPts val="0"/>
                        </a:spcBef>
                        <a:spcAft>
                          <a:spcPts val="0"/>
                        </a:spcAft>
                      </a:pPr>
                      <a:r>
                        <a:rPr lang="en-US" sz="1000" dirty="0">
                          <a:effectLst/>
                          <a:latin typeface="Tahoma"/>
                          <a:ea typeface="Times New Roman"/>
                          <a:cs typeface="Times New Roman"/>
                        </a:rPr>
                        <a:t> </a:t>
                      </a:r>
                      <a:endParaRPr lang="en-US" sz="1000" dirty="0">
                        <a:effectLst/>
                        <a:latin typeface="Calibri"/>
                        <a:ea typeface="Calibri"/>
                        <a:cs typeface="Times New Roman"/>
                      </a:endParaRPr>
                    </a:p>
                    <a:p>
                      <a:pPr marL="0" marR="0" algn="ctr">
                        <a:spcBef>
                          <a:spcPts val="0"/>
                        </a:spcBef>
                        <a:spcAft>
                          <a:spcPts val="0"/>
                        </a:spcAft>
                      </a:pPr>
                      <a:r>
                        <a:rPr lang="en-US" sz="1000" dirty="0">
                          <a:effectLst/>
                          <a:latin typeface="Tahoma"/>
                          <a:ea typeface="Times New Roman"/>
                          <a:cs typeface="Times New Roman"/>
                        </a:rPr>
                        <a:t> </a:t>
                      </a:r>
                      <a:r>
                        <a:rPr lang="en-US" sz="1000" b="1" dirty="0" smtClean="0">
                          <a:effectLst/>
                          <a:latin typeface="Tahoma"/>
                          <a:ea typeface="Times New Roman"/>
                          <a:cs typeface="Times New Roman"/>
                        </a:rPr>
                        <a:t>Construction Business Owner Bonus Distribution</a:t>
                      </a:r>
                      <a:endParaRPr lang="en-US" sz="1000" b="1" dirty="0">
                        <a:effectLst/>
                        <a:latin typeface="Calibri"/>
                        <a:ea typeface="Calibri"/>
                        <a:cs typeface="Times New Roman"/>
                      </a:endParaRPr>
                    </a:p>
                  </a:txBody>
                  <a:tcPr marL="31513" marR="315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marL="0" marR="0">
                        <a:spcBef>
                          <a:spcPts val="0"/>
                        </a:spcBef>
                        <a:spcAft>
                          <a:spcPts val="0"/>
                        </a:spcAft>
                      </a:pPr>
                      <a:endParaRPr lang="en-US" sz="100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1">
                <a:tc>
                  <a:txBody>
                    <a:bodyPr/>
                    <a:lstStyle/>
                    <a:p>
                      <a:pPr marL="0" marR="0" algn="ctr">
                        <a:spcBef>
                          <a:spcPts val="0"/>
                        </a:spcBef>
                        <a:spcAft>
                          <a:spcPts val="0"/>
                        </a:spcAft>
                      </a:pPr>
                      <a:r>
                        <a:rPr lang="en-US" sz="1050" b="1" dirty="0">
                          <a:effectLst/>
                          <a:latin typeface="Tahoma"/>
                          <a:ea typeface="Times New Roman"/>
                          <a:cs typeface="Times New Roman"/>
                        </a:rPr>
                        <a:t>Show</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Calibri"/>
                          <a:cs typeface="Times New Roman"/>
                        </a:rPr>
                        <a:t>Venue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Calibri"/>
                          <a:cs typeface="Times New Roman"/>
                        </a:rPr>
                        <a:t>Date</a:t>
                      </a:r>
                      <a:endParaRPr lang="en-US" sz="1050" b="1" dirty="0">
                        <a:effectLst/>
                        <a:latin typeface="Calibri"/>
                        <a:ea typeface="Calibri"/>
                        <a:cs typeface="Times New Roman"/>
                      </a:endParaRPr>
                    </a:p>
                  </a:txBody>
                  <a:tcPr marL="31513" marR="31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smtClean="0">
                          <a:effectLst/>
                          <a:latin typeface="Calibri"/>
                          <a:ea typeface="Times New Roman"/>
                          <a:cs typeface="Calibri"/>
                        </a:rPr>
                        <a:t>Website</a:t>
                      </a:r>
                      <a:endParaRPr lang="en-US" sz="1050" b="1" dirty="0">
                        <a:effectLst/>
                        <a:latin typeface="Calibri"/>
                        <a:ea typeface="Calibri"/>
                        <a:cs typeface="Times New Roman"/>
                      </a:endParaRPr>
                    </a:p>
                  </a:txBody>
                  <a:tcPr marL="31513" marR="315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00" b="1" dirty="0" smtClean="0">
                          <a:effectLst/>
                          <a:latin typeface="Tahoma"/>
                          <a:ea typeface="Times New Roman"/>
                          <a:cs typeface="Times New Roman"/>
                        </a:rPr>
                        <a:t>Attendees</a:t>
                      </a:r>
                      <a:endParaRPr lang="en-US" sz="1000" b="1" dirty="0">
                        <a:effectLst/>
                        <a:latin typeface="Calibri"/>
                        <a:ea typeface="Calibri"/>
                        <a:cs typeface="Times New Roman"/>
                      </a:endParaRPr>
                    </a:p>
                  </a:txBody>
                  <a:tcPr marL="31513" marR="315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pPr>
                      <a:r>
                        <a:rPr lang="en-US" sz="1050" b="1" dirty="0">
                          <a:effectLst/>
                          <a:latin typeface="Tahoma"/>
                          <a:ea typeface="Times New Roman"/>
                          <a:cs typeface="Times New Roman"/>
                        </a:rPr>
                        <a:t>Comments</a:t>
                      </a:r>
                      <a:endParaRPr lang="en-US" sz="1050" b="1" dirty="0">
                        <a:effectLst/>
                        <a:latin typeface="Calibri"/>
                        <a:ea typeface="Calibri"/>
                        <a:cs typeface="Times New Roman"/>
                      </a:endParaRPr>
                    </a:p>
                  </a:txBody>
                  <a:tcPr marL="31513" marR="315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714850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828</Words>
  <Application>Microsoft Office PowerPoint</Application>
  <PresentationFormat>On-screen Show (4:3)</PresentationFormat>
  <Paragraphs>90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Imbragulio</dc:creator>
  <cp:lastModifiedBy>Van Imbragulio</cp:lastModifiedBy>
  <cp:revision>56</cp:revision>
  <cp:lastPrinted>2015-04-30T14:10:01Z</cp:lastPrinted>
  <dcterms:created xsi:type="dcterms:W3CDTF">2013-11-20T21:08:03Z</dcterms:created>
  <dcterms:modified xsi:type="dcterms:W3CDTF">2017-09-21T16:50:43Z</dcterms:modified>
</cp:coreProperties>
</file>